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91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23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2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0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190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01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203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330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36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68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0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95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70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00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2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1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29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45A8C3-649A-471C-8002-11EBFBADFB38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066DF-6BAF-489B-9FB3-1DAB7458D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4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9DA6D-A9D9-4BDB-AC9F-7A5EF7A5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505527"/>
            <a:ext cx="6815669" cy="1551709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PÍSEMNÉ NÁSOBENÍ</a:t>
            </a:r>
            <a:br>
              <a:rPr lang="cs-CZ" sz="3600" dirty="0"/>
            </a:br>
            <a:r>
              <a:rPr lang="cs-CZ" sz="3600" dirty="0">
                <a:solidFill>
                  <a:srgbClr val="FF0000"/>
                </a:solidFill>
              </a:rPr>
              <a:t>DVOJCIFERNÝM ČINITELEM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B18C70-3310-48B9-9215-21A8B0F36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PODKLAD PRO DOMÁCÍ PRÁCI</a:t>
            </a:r>
          </a:p>
        </p:txBody>
      </p:sp>
    </p:spTree>
    <p:extLst>
      <p:ext uri="{BB962C8B-B14F-4D97-AF65-F5344CB8AC3E}">
        <p14:creationId xmlns:p14="http://schemas.microsoft.com/office/powerpoint/2010/main" val="155360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F9210-107D-4BF9-BA4F-9C5F4CB6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516B9FD-76DB-48BE-8EF5-CC27D541DB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850" y="2589862"/>
            <a:ext cx="2142586" cy="27599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C4AC785-A123-42A3-9550-84F071B22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231" y="2589862"/>
            <a:ext cx="2853569" cy="274723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B517400-53FD-4FF8-BA93-2DF0091FC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3029" y="2589862"/>
            <a:ext cx="2853569" cy="27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87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A40AE-9A98-4FB8-A389-BB253C72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</a:rPr>
              <a:t>Tak co? Jak jsi na tom? Jde to? Nebo jsi ztracen(a)?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888E1A-50D2-41B1-939A-FEED6D3A0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Písemné násobení dvojciferným činitelem není žádná věda, jen je třeba znát postup a dodržovat sloupce pro jednotlivé řády číslic.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Pokud budeš mít problém s pochopením, napiš mi, pokud chápeš, ale ještě ti to moc nejde, procvičuj.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Přeji ti mnoho radosti z vypočítaných příkladů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78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71259-3EAE-4F0A-B274-44FF29E6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37550"/>
          </a:xfrm>
        </p:spPr>
        <p:txBody>
          <a:bodyPr/>
          <a:lstStyle/>
          <a:p>
            <a:pPr algn="ctr"/>
            <a:r>
              <a:rPr lang="cs-CZ" b="1" u="sng" dirty="0">
                <a:solidFill>
                  <a:srgbClr val="FF0000"/>
                </a:solidFill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AFFFE-FC5C-48E2-9BF4-91283E8C0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písemném násobení dvojciferným činitelem pracujeme podobným způsobem, jako při násobení jednociferným činitelem.</a:t>
            </a:r>
          </a:p>
          <a:p>
            <a:r>
              <a:rPr lang="cs-CZ" dirty="0"/>
              <a:t>Abychom si to připomněli, vypočítáme si nejprve jeden vzorový příklad.</a:t>
            </a:r>
          </a:p>
          <a:p>
            <a:endParaRPr lang="cs-CZ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E3222DA6-5E61-4D53-9D02-A6B95CB62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487425"/>
              </p:ext>
            </p:extLst>
          </p:nvPr>
        </p:nvGraphicFramePr>
        <p:xfrm>
          <a:off x="2103553" y="4268905"/>
          <a:ext cx="2713795" cy="1263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247744" imgH="581040" progId="Excel.Sheet.12">
                  <p:embed/>
                </p:oleObj>
              </mc:Choice>
              <mc:Fallback>
                <p:oleObj name="Worksheet" r:id="rId3" imgW="1247744" imgH="581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3553" y="4268905"/>
                        <a:ext cx="2713795" cy="1263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A3C76099-0C22-46B7-8666-CA8D1F6150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327" y="3941545"/>
            <a:ext cx="3828025" cy="223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2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371D7-674B-4F4A-890A-665BC023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7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>
                <a:solidFill>
                  <a:srgbClr val="FF0000"/>
                </a:solidFill>
              </a:rPr>
              <a:t>PROCVIČUJ:</a:t>
            </a:r>
            <a:br>
              <a:rPr lang="cs-CZ" dirty="0"/>
            </a:br>
            <a:r>
              <a:rPr lang="cs-CZ" sz="2700" dirty="0"/>
              <a:t>(piš na papír vedle, nebo přímo do vytisknutého listu, výsledky na dalším listu – ve vlastním zájmu nepodváděj, jde přece o to se to naučit ;-))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BC2C80E-3D1C-492F-9C04-5C21B53B6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034" y="2915443"/>
            <a:ext cx="1242672" cy="6682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0E390BB-C27F-4630-9C4F-2C1A0548B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025" y="2915443"/>
            <a:ext cx="1646538" cy="6682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5F4B74E-DB6B-4874-A1AD-D1D33130E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4283" y="2928143"/>
            <a:ext cx="1653705" cy="65556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1AA1C4B-2A2D-4010-8135-4BD9ADDA1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758" y="4603173"/>
            <a:ext cx="2099225" cy="66826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7DF4794-BCE9-454E-BDDA-8EE8F57F04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8940" y="4603173"/>
            <a:ext cx="2512709" cy="66826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525B104-5BE4-4C9B-9059-2C557BC133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6974" y="4603173"/>
            <a:ext cx="2099222" cy="6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7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611D9-90C5-48F3-A7BF-0BB0A88B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C4A9EB9-B4C3-4E17-AE3C-DBFD2CBAD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1887" y="2668154"/>
            <a:ext cx="1015500" cy="8001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BB0EFB4-B2D7-4DF5-AD78-DAE88BCA9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770" y="2668154"/>
            <a:ext cx="1675575" cy="8001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D763330-FB46-408C-88F7-9D071896E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5702" y="2680854"/>
            <a:ext cx="1675575" cy="7874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BA9A7BB-BE19-494B-9ADE-0C68B7DA8B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830" y="4189846"/>
            <a:ext cx="2005613" cy="7874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F0C9C09-1668-464E-9238-A4FA627B4E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0750" y="4189846"/>
            <a:ext cx="2005613" cy="7874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1D75DFF-16FB-438E-9346-FBF585109E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0682" y="4189846"/>
            <a:ext cx="2005613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6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68350-BA2B-4928-8238-12CEF955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10071"/>
            <a:ext cx="10515600" cy="1325563"/>
          </a:xfrm>
        </p:spPr>
        <p:txBody>
          <a:bodyPr/>
          <a:lstStyle/>
          <a:p>
            <a:r>
              <a:rPr lang="cs-CZ" b="1" u="dbl" dirty="0">
                <a:uFill>
                  <a:solidFill>
                    <a:srgbClr val="0070C0"/>
                  </a:solidFill>
                </a:uFill>
              </a:rPr>
              <a:t>Máš to dobře?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78E54-983F-43BA-AB74-E63FC831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6400" u="sng" dirty="0">
                <a:solidFill>
                  <a:srgbClr val="00B050"/>
                </a:solidFill>
              </a:rPr>
              <a:t>Pokud ano </a:t>
            </a:r>
            <a:r>
              <a:rPr lang="cs-CZ" sz="6400" dirty="0">
                <a:solidFill>
                  <a:srgbClr val="00B050"/>
                </a:solidFill>
              </a:rPr>
              <a:t>– SUPEEEER </a:t>
            </a:r>
            <a:r>
              <a:rPr lang="cs-CZ" sz="64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sz="4000" dirty="0">
              <a:sym typeface="Wingdings" panose="05000000000000000000" pitchFamily="2" charset="2"/>
            </a:endParaRPr>
          </a:p>
          <a:p>
            <a:endParaRPr lang="cs-CZ" sz="4000" dirty="0">
              <a:sym typeface="Wingdings" panose="05000000000000000000" pitchFamily="2" charset="2"/>
            </a:endParaRPr>
          </a:p>
          <a:p>
            <a:r>
              <a:rPr lang="cs-CZ" sz="5800" u="sng" dirty="0">
                <a:solidFill>
                  <a:srgbClr val="FF0000"/>
                </a:solidFill>
                <a:sym typeface="Wingdings" panose="05000000000000000000" pitchFamily="2" charset="2"/>
              </a:rPr>
              <a:t>Pokud ne</a:t>
            </a:r>
            <a:r>
              <a:rPr lang="cs-CZ" sz="5800" dirty="0">
                <a:solidFill>
                  <a:srgbClr val="FF0000"/>
                </a:solidFill>
                <a:sym typeface="Wingdings" panose="05000000000000000000" pitchFamily="2" charset="2"/>
              </a:rPr>
              <a:t> – vrať se zpět a zkus přijít na to, v čem jsi udělal(a) chybu. Zkus chybu odstranit. Ještě je asi třeba trénovat, než budeš pokračovat dál…</a:t>
            </a:r>
            <a:endParaRPr lang="cs-CZ" sz="5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9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08400-0EC0-4D44-9267-0EAB4F4D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teď tedy k dvojcifernému činiteli: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EE52A-7833-458D-9822-297F05245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Počítáme na stejném principu, jako když násobíme zpaměti.</a:t>
            </a:r>
          </a:p>
          <a:p>
            <a:r>
              <a:rPr lang="cs-CZ" dirty="0"/>
              <a:t>Zvlášť násobíme desítky a zvlášť jednotky, poté to sečteme.</a:t>
            </a:r>
          </a:p>
          <a:p>
            <a:r>
              <a:rPr lang="cs-CZ" dirty="0"/>
              <a:t>Např. 43 x 4 	40 x 4 = 160; 3 x 4 = 12; 160 + 12 = 172</a:t>
            </a:r>
          </a:p>
          <a:p>
            <a:r>
              <a:rPr lang="cs-CZ" dirty="0"/>
              <a:t>V případě písemného násobení také nejprve násobíme jednotky, poté desítky a nakonec sčítáme.</a:t>
            </a:r>
          </a:p>
          <a:p>
            <a:r>
              <a:rPr lang="cs-CZ" dirty="0"/>
              <a:t>Je ale proto velmi důležité dodržet umístění číslic, psát je správně pod sebe.</a:t>
            </a:r>
          </a:p>
          <a:p>
            <a:r>
              <a:rPr lang="cs-CZ" dirty="0"/>
              <a:t>Následují dva příklady přehledně rozepsané: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A39D40D-686D-48F0-BFA5-E0FAF1D27BC8}"/>
              </a:ext>
            </a:extLst>
          </p:cNvPr>
          <p:cNvSpPr/>
          <p:nvPr/>
        </p:nvSpPr>
        <p:spPr>
          <a:xfrm>
            <a:off x="3352800" y="3611418"/>
            <a:ext cx="193964" cy="258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19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30A6-EA05-43C2-A7D8-F6EB5765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049"/>
            <a:ext cx="10515600" cy="125988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215D1FE-1003-4518-86C9-B07614101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630" y="2586610"/>
            <a:ext cx="2446770" cy="312116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4AA4DC9-1300-4502-92FB-321BB9C55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590" y="2586610"/>
            <a:ext cx="5903817" cy="312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3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69AC8-95E0-4769-8BAA-F2779C62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C9B50-2BD7-4CFB-8098-FF24263A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564BAE-B846-40F5-BF34-1E6AD4BC1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528" y="2400555"/>
            <a:ext cx="3817546" cy="295137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0C88F03-54DC-4FCA-8F8E-38BB3A168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237" y="1506072"/>
            <a:ext cx="4815071" cy="38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4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657D5-FAB6-4C4F-AFE5-056DD619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Pojď to zkusit sám (sama):</a:t>
            </a:r>
            <a:br>
              <a:rPr lang="cs-CZ" dirty="0"/>
            </a:br>
            <a:r>
              <a:rPr lang="cs-CZ" sz="2800" dirty="0"/>
              <a:t>Nezapomeň, nejprve vynásobit jednotky, pak desítky a pak vše sečíst.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FAB4D24-324D-49D1-A762-24B1F47A5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2" y="2663176"/>
            <a:ext cx="1910793" cy="100366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DB5668F-FBEF-4388-8D68-C04FEAF80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049" y="2663177"/>
            <a:ext cx="1910791" cy="100365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45DD53A-0065-4A9D-8498-892F26873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694" y="2663176"/>
            <a:ext cx="1910789" cy="100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9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436</TotalTime>
  <Words>295</Words>
  <Application>Microsoft Office PowerPoint</Application>
  <PresentationFormat>Širokoúhlá obrazovka</PresentationFormat>
  <Paragraphs>29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Garamond</vt:lpstr>
      <vt:lpstr>Organika</vt:lpstr>
      <vt:lpstr>List Microsoft Excelu</vt:lpstr>
      <vt:lpstr>PÍSEMNÉ NÁSOBENÍ DVOJCIFERNÝM ČINITELEM</vt:lpstr>
      <vt:lpstr>ÚVOD</vt:lpstr>
      <vt:lpstr>PROCVIČUJ: (piš na papír vedle, nebo přímo do vytisknutého listu, výsledky na dalším listu – ve vlastním zájmu nepodváděj, jde přece o to se to naučit ;-))</vt:lpstr>
      <vt:lpstr>Řešení: </vt:lpstr>
      <vt:lpstr>Máš to dobře?</vt:lpstr>
      <vt:lpstr>A teď tedy k dvojcifernému činiteli:</vt:lpstr>
      <vt:lpstr>Prezentace aplikace PowerPoint</vt:lpstr>
      <vt:lpstr>Prezentace aplikace PowerPoint</vt:lpstr>
      <vt:lpstr>Pojď to zkusit sám (sama): Nezapomeň, nejprve vynásobit jednotky, pak desítky a pak vše sečíst.</vt:lpstr>
      <vt:lpstr>Řešení:</vt:lpstr>
      <vt:lpstr>Tak co? Jak jsi na tom? Jde to? Nebo jsi ztracen(a)?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PÍSEMNÉ NÁSOBENÍ DVOJCIFERNÝM ČINITELEM</dc:title>
  <dc:creator>Danda a Jakub</dc:creator>
  <cp:lastModifiedBy>Danda a Jakub</cp:lastModifiedBy>
  <cp:revision>14</cp:revision>
  <dcterms:created xsi:type="dcterms:W3CDTF">2020-03-16T13:02:38Z</dcterms:created>
  <dcterms:modified xsi:type="dcterms:W3CDTF">2020-03-16T20:18:49Z</dcterms:modified>
</cp:coreProperties>
</file>